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862" r:id="rId2"/>
  </p:sldMasterIdLst>
  <p:notesMasterIdLst>
    <p:notesMasterId r:id="rId10"/>
  </p:notesMasterIdLst>
  <p:handoutMasterIdLst>
    <p:handoutMasterId r:id="rId11"/>
  </p:handoutMasterIdLst>
  <p:sldIdLst>
    <p:sldId id="396" r:id="rId3"/>
    <p:sldId id="395" r:id="rId4"/>
    <p:sldId id="334" r:id="rId5"/>
    <p:sldId id="291" r:id="rId6"/>
    <p:sldId id="391" r:id="rId7"/>
    <p:sldId id="384" r:id="rId8"/>
    <p:sldId id="402" r:id="rId9"/>
  </p:sldIdLst>
  <p:sldSz cx="12192000" cy="6858000"/>
  <p:notesSz cx="6858000" cy="9144000"/>
  <p:embeddedFontLst>
    <p:embeddedFont>
      <p:font typeface="B Nikoo" panose="020B0604020202020204" charset="-78"/>
      <p:regular r:id="rId12"/>
      <p:italic r:id="rId13"/>
    </p:embeddedFont>
    <p:embeddedFont>
      <p:font typeface="2  Davat" panose="00000400000000000000" pitchFamily="2" charset="-78"/>
      <p:regular r:id="rId14"/>
    </p:embeddedFont>
    <p:embeddedFont>
      <p:font typeface="Calibri" panose="020F0502020204030204" pitchFamily="34" charset="0"/>
      <p:regular r:id="rId15"/>
      <p:bold r:id="rId16"/>
      <p:italic r:id="rId17"/>
      <p:boldItalic r:id="rId18"/>
    </p:embeddedFont>
    <p:embeddedFont>
      <p:font typeface="B Titr" panose="00000700000000000000" pitchFamily="2" charset="-78"/>
      <p:bold r:id="rId19"/>
    </p:embeddedFont>
    <p:embeddedFont>
      <p:font typeface="Trebuchet MS" panose="020B0603020202020204" pitchFamily="34" charset="0"/>
      <p:regular r:id="rId20"/>
      <p:bold r:id="rId21"/>
      <p:italic r:id="rId22"/>
      <p:boldItalic r:id="rId23"/>
    </p:embeddedFont>
    <p:embeddedFont>
      <p:font typeface="B Nazanin" panose="00000400000000000000" pitchFamily="2" charset="-78"/>
      <p:regular r:id="rId24"/>
      <p:bold r:id="rId25"/>
    </p:embeddedFont>
    <p:embeddedFont>
      <p:font typeface="Wingdings 3" panose="05040102010807070707" pitchFamily="18" charset="2"/>
      <p:regular r:id="rId26"/>
    </p:embeddedFont>
    <p:embeddedFont>
      <p:font typeface="IranNastaliq" panose="02020505000000020003" pitchFamily="18" charset="0"/>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33CC33"/>
    <a:srgbClr val="008080"/>
    <a:srgbClr val="339966"/>
    <a:srgbClr val="00CC00"/>
    <a:srgbClr val="008000"/>
    <a:srgbClr val="99FF66"/>
    <a:srgbClr val="CCECFF"/>
    <a:srgbClr val="CC9900"/>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92" autoAdjust="0"/>
    <p:restoredTop sz="96469" autoAdjust="0"/>
  </p:normalViewPr>
  <p:slideViewPr>
    <p:cSldViewPr snapToGrid="0">
      <p:cViewPr varScale="1">
        <p:scale>
          <a:sx n="89" d="100"/>
          <a:sy n="89" d="100"/>
        </p:scale>
        <p:origin x="576" y="5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snapToGrid="0" showGuides="1">
      <p:cViewPr varScale="1">
        <p:scale>
          <a:sx n="76" d="100"/>
          <a:sy n="76" d="100"/>
        </p:scale>
        <p:origin x="326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 Type="http://schemas.openxmlformats.org/officeDocument/2006/relationships/slide" Target="slides/slide1.xml"/><Relationship Id="rId21" Type="http://schemas.openxmlformats.org/officeDocument/2006/relationships/font" Target="fonts/font10.fntdata"/><Relationship Id="rId7" Type="http://schemas.openxmlformats.org/officeDocument/2006/relationships/slide" Target="slides/slide5.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2" Type="http://schemas.openxmlformats.org/officeDocument/2006/relationships/slideMaster" Target="slideMasters/slideMaster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handoutMaster" Target="handoutMasters/handoutMaster1.xml"/><Relationship Id="rId24" Type="http://schemas.openxmlformats.org/officeDocument/2006/relationships/font" Target="fonts/font13.fntdata"/><Relationship Id="rId5" Type="http://schemas.openxmlformats.org/officeDocument/2006/relationships/slide" Target="slides/slide3.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presProps" Target="presProps.xml"/><Relationship Id="rId10" Type="http://schemas.openxmlformats.org/officeDocument/2006/relationships/notesMaster" Target="notesMasters/notesMaster1.xml"/><Relationship Id="rId19" Type="http://schemas.openxmlformats.org/officeDocument/2006/relationships/font" Target="fonts/font8.fntdata"/><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16760AE-279B-4AC5-A969-B7BD8CC351AB}" type="datetimeFigureOut">
              <a:rPr lang="en-US" smtClean="0"/>
              <a:t>4/16/2018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73C1ED-21BC-4889-BE29-DF066613DB0D}" type="slidenum">
              <a:rPr lang="en-US" smtClean="0"/>
              <a:t>‹#›</a:t>
            </a:fld>
            <a:endParaRPr lang="en-US"/>
          </a:p>
        </p:txBody>
      </p:sp>
    </p:spTree>
    <p:extLst>
      <p:ext uri="{BB962C8B-B14F-4D97-AF65-F5344CB8AC3E}">
        <p14:creationId xmlns:p14="http://schemas.microsoft.com/office/powerpoint/2010/main" val="122690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E8A59-462E-44B2-B5D3-F7709038E0EB}" type="datetimeFigureOut">
              <a:rPr lang="en-US" smtClean="0"/>
              <a:t>4/16/2018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D22BCB-3FB0-4AD6-9692-BE008A8F6B96}" type="slidenum">
              <a:rPr lang="en-US" smtClean="0"/>
              <a:t>‹#›</a:t>
            </a:fld>
            <a:endParaRPr lang="en-US"/>
          </a:p>
        </p:txBody>
      </p:sp>
    </p:spTree>
    <p:extLst>
      <p:ext uri="{BB962C8B-B14F-4D97-AF65-F5344CB8AC3E}">
        <p14:creationId xmlns:p14="http://schemas.microsoft.com/office/powerpoint/2010/main" val="3935588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familyweb.ir/" TargetMode="External"/><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9F8F63B-9362-4BE2-B671-A7A8715348AA}"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pPr/>
              <a:t>‹#›</a:t>
            </a:fld>
            <a:endParaRPr lang="en-US"/>
          </a:p>
        </p:txBody>
      </p:sp>
    </p:spTree>
    <p:extLst>
      <p:ext uri="{BB962C8B-B14F-4D97-AF65-F5344CB8AC3E}">
        <p14:creationId xmlns:p14="http://schemas.microsoft.com/office/powerpoint/2010/main" val="2608440770"/>
      </p:ext>
    </p:extLst>
  </p:cSld>
  <p:clrMapOvr>
    <a:masterClrMapping/>
  </p:clrMapOvr>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8F63B-9362-4BE2-B671-A7A8715348AA}"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pPr/>
              <a:t>‹#›</a:t>
            </a:fld>
            <a:endParaRPr lang="en-US"/>
          </a:p>
        </p:txBody>
      </p:sp>
    </p:spTree>
    <p:extLst>
      <p:ext uri="{BB962C8B-B14F-4D97-AF65-F5344CB8AC3E}">
        <p14:creationId xmlns:p14="http://schemas.microsoft.com/office/powerpoint/2010/main" val="2695594837"/>
      </p:ext>
    </p:extLst>
  </p:cSld>
  <p:clrMapOvr>
    <a:masterClrMapping/>
  </p:clrMapOvr>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8F63B-9362-4BE2-B671-A7A8715348AA}"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939708912"/>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8F63B-9362-4BE2-B671-A7A8715348AA}"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pPr/>
              <a:t>‹#›</a:t>
            </a:fld>
            <a:endParaRPr lang="en-US"/>
          </a:p>
        </p:txBody>
      </p:sp>
    </p:spTree>
    <p:extLst>
      <p:ext uri="{BB962C8B-B14F-4D97-AF65-F5344CB8AC3E}">
        <p14:creationId xmlns:p14="http://schemas.microsoft.com/office/powerpoint/2010/main" val="719916999"/>
      </p:ext>
    </p:extLst>
  </p:cSld>
  <p:clrMapOvr>
    <a:masterClrMapping/>
  </p:clrMapOvr>
  <p:timing>
    <p:tnLst>
      <p:par>
        <p:cTn id="1" dur="indefinite" restart="never" nodeType="tmRoot"/>
      </p:par>
    </p:tn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8F63B-9362-4BE2-B671-A7A8715348AA}"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1035951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8F63B-9362-4BE2-B671-A7A8715348AA}"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pPr/>
              <a:t>‹#›</a:t>
            </a:fld>
            <a:endParaRPr lang="en-US"/>
          </a:p>
        </p:txBody>
      </p:sp>
    </p:spTree>
    <p:extLst>
      <p:ext uri="{BB962C8B-B14F-4D97-AF65-F5344CB8AC3E}">
        <p14:creationId xmlns:p14="http://schemas.microsoft.com/office/powerpoint/2010/main" val="311939337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E3B1400-8F89-4D5A-9229-C6A4175725E2}"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1167613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C307E8-FE06-49A6-9737-68A57276BA91}"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45932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4/16/2018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E625F7-30F3-442E-9D6A-033192B5546A}" type="slidenum">
              <a:rPr lang="en-US" smtClean="0"/>
              <a:t>‹#›</a:t>
            </a:fld>
            <a:endParaRPr lang="en-US"/>
          </a:p>
        </p:txBody>
      </p:sp>
      <p:sp>
        <p:nvSpPr>
          <p:cNvPr id="7" name="Footer Placeholder 4"/>
          <p:cNvSpPr txBox="1">
            <a:spLocks/>
          </p:cNvSpPr>
          <p:nvPr userDrawn="1"/>
        </p:nvSpPr>
        <p:spPr>
          <a:xfrm>
            <a:off x="4286665" y="6356348"/>
            <a:ext cx="2543432"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tx1"/>
                </a:solidFill>
                <a:latin typeface="+mn-lt"/>
                <a:ea typeface="+mn-ea"/>
                <a:cs typeface="B Titr" panose="00000700000000000000" pitchFamily="2"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dirty="0" smtClean="0"/>
              <a:t>انجمن خانواده و اینترنت</a:t>
            </a:r>
            <a:endParaRPr lang="en-US" dirty="0"/>
          </a:p>
        </p:txBody>
      </p:sp>
      <p:sp>
        <p:nvSpPr>
          <p:cNvPr id="8" name="Footer Placeholder 3"/>
          <p:cNvSpPr txBox="1">
            <a:spLocks/>
          </p:cNvSpPr>
          <p:nvPr userDrawn="1"/>
        </p:nvSpPr>
        <p:spPr>
          <a:xfrm>
            <a:off x="0" y="594082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smtClean="0">
                <a:solidFill>
                  <a:srgbClr val="FF0000"/>
                </a:solidFill>
                <a:effectLst/>
                <a:hlinkClick r:id="rId2"/>
              </a:rPr>
              <a:t>http://familyweb.ir</a:t>
            </a:r>
            <a:endParaRPr lang="en-US" dirty="0">
              <a:solidFill>
                <a:srgbClr val="FF0000"/>
              </a:solidFill>
              <a:effectLst/>
            </a:endParaRP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5966" y="6439701"/>
            <a:ext cx="304762" cy="304762"/>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585931" y="6356348"/>
            <a:ext cx="471469" cy="471469"/>
          </a:xfrm>
          <a:prstGeom prst="rect">
            <a:avLst/>
          </a:prstGeom>
        </p:spPr>
      </p:pic>
      <p:sp>
        <p:nvSpPr>
          <p:cNvPr id="11" name="Footer Placeholder 4"/>
          <p:cNvSpPr txBox="1">
            <a:spLocks/>
          </p:cNvSpPr>
          <p:nvPr userDrawn="1"/>
        </p:nvSpPr>
        <p:spPr>
          <a:xfrm>
            <a:off x="-481914" y="6386530"/>
            <a:ext cx="2640227"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tx1">
                    <a:tint val="75000"/>
                  </a:schemeClr>
                </a:solidFill>
                <a:latin typeface="+mn-lt"/>
                <a:ea typeface="+mn-ea"/>
                <a:cs typeface="B Titr" panose="00000700000000000000" pitchFamily="2"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dirty="0" smtClean="0"/>
              <a:t>#خانواده_اینترنت</a:t>
            </a:r>
            <a:endParaRPr lang="en-US" dirty="0"/>
          </a:p>
        </p:txBody>
      </p:sp>
      <p:sp>
        <p:nvSpPr>
          <p:cNvPr id="12" name="Footer Placeholder 4"/>
          <p:cNvSpPr txBox="1">
            <a:spLocks/>
          </p:cNvSpPr>
          <p:nvPr userDrawn="1"/>
        </p:nvSpPr>
        <p:spPr>
          <a:xfrm>
            <a:off x="2173932" y="6356348"/>
            <a:ext cx="1515686"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tx1">
                    <a:tint val="75000"/>
                  </a:schemeClr>
                </a:solidFill>
                <a:latin typeface="+mn-lt"/>
                <a:ea typeface="+mn-ea"/>
                <a:cs typeface="B Titr" panose="00000700000000000000" pitchFamily="2" charset="-7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a:t>
            </a:r>
            <a:r>
              <a:rPr lang="en-US" dirty="0" err="1" smtClean="0"/>
              <a:t>familyweb</a:t>
            </a:r>
            <a:endParaRPr lang="en-US" dirty="0"/>
          </a:p>
        </p:txBody>
      </p:sp>
      <p:pic>
        <p:nvPicPr>
          <p:cNvPr id="13" name="Picture 12"/>
          <p:cNvPicPr>
            <a:picLocks noChangeAspect="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18055"/>
            <a:ext cx="1001486" cy="1001486"/>
          </a:xfrm>
          <a:prstGeom prst="rect">
            <a:avLst/>
          </a:prstGeom>
        </p:spPr>
      </p:pic>
    </p:spTree>
    <p:extLst>
      <p:ext uri="{BB962C8B-B14F-4D97-AF65-F5344CB8AC3E}">
        <p14:creationId xmlns:p14="http://schemas.microsoft.com/office/powerpoint/2010/main" val="291947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747480-D96C-4049-91E1-017F0EDFA8A6}" type="datetime1">
              <a:rPr lang="en-US" smtClean="0"/>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1282720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E94A92D-201F-4224-A29C-275BD810B094}" type="datetime1">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2834545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8981C1-630D-4B8C-89EB-CBA793D17502}" type="datetime1">
              <a:rPr lang="en-US" smtClean="0"/>
              <a:t>4/16/2018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2541804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09F1D5F-5B68-413F-9B86-0DB3FC4C7B39}" type="datetime1">
              <a:rPr lang="en-US" smtClean="0"/>
              <a:t>4/16/2018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1597148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FB50F8-6F24-4D94-A5D4-A949A31FE2E8}" type="datetime1">
              <a:rPr lang="en-US" smtClean="0"/>
              <a:t>4/16/2018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3698600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A7DFE1-C291-47F9-BB02-F1AA4140BFA8}" type="datetime1">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277916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46E3E6-4D0E-4943-955F-01962537964F}" type="datetime1">
              <a:rPr lang="en-US" smtClean="0"/>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E625F7-30F3-442E-9D6A-033192B5546A}" type="slidenum">
              <a:rPr lang="en-US" smtClean="0"/>
              <a:t>‹#›</a:t>
            </a:fld>
            <a:endParaRPr lang="en-US"/>
          </a:p>
        </p:txBody>
      </p:sp>
    </p:spTree>
    <p:extLst>
      <p:ext uri="{BB962C8B-B14F-4D97-AF65-F5344CB8AC3E}">
        <p14:creationId xmlns:p14="http://schemas.microsoft.com/office/powerpoint/2010/main" val="2195878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9F8F63B-9362-4BE2-B671-A7A8715348AA}" type="datetime1">
              <a:rPr lang="en-US" smtClean="0"/>
              <a:t>4/16/2018</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9E625F7-30F3-442E-9D6A-033192B5546A}" type="slidenum">
              <a:rPr lang="en-US" smtClean="0"/>
              <a:pPr/>
              <a:t>‹#›</a:t>
            </a:fld>
            <a:endParaRPr lang="en-US"/>
          </a:p>
        </p:txBody>
      </p:sp>
    </p:spTree>
    <p:extLst>
      <p:ext uri="{BB962C8B-B14F-4D97-AF65-F5344CB8AC3E}">
        <p14:creationId xmlns:p14="http://schemas.microsoft.com/office/powerpoint/2010/main" val="2820025401"/>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 id="2147483877" r:id="rId15"/>
    <p:sldLayoutId id="2147483878"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92" userDrawn="1">
          <p15:clr>
            <a:srgbClr val="F26B43"/>
          </p15:clr>
        </p15:guide>
        <p15:guide id="2" pos="3840" userDrawn="1">
          <p15:clr>
            <a:srgbClr val="F26B43"/>
          </p15:clr>
        </p15:guide>
        <p15:guide id="3" orient="horz" pos="1056" userDrawn="1">
          <p15:clr>
            <a:srgbClr val="F26B43"/>
          </p15:clr>
        </p15:guide>
        <p15:guide id="4"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khodkarabi.com/product/&#1583;&#1575;&#1606;&#1604;&#1608;&#1583;-&#1662;&#1575;&#1608;&#1585;&#1662;&#1608;&#1740;&#1606;&#1578;-&#1605;&#1583;&#1583;&#1705;&#1575;&#1585;&#1740;-&#1711;&#1585;&#1608;&#1607;&#1740;" TargetMode="External"/><Relationship Id="rId2" Type="http://schemas.openxmlformats.org/officeDocument/2006/relationships/hyperlink" Target="http://www.khodkarabi.com/"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9E625F7-30F3-442E-9D6A-033192B5546A}" type="slidenum">
              <a:rPr lang="en-US" smtClean="0"/>
              <a:t>1</a:t>
            </a:fld>
            <a:endParaRPr lang="en-US"/>
          </a:p>
        </p:txBody>
      </p:sp>
      <p:pic>
        <p:nvPicPr>
          <p:cNvPr id="3" name="Picture 2" descr="F:\انواع بسم الله\بسم اله-عکس\بسم اله پاور\0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97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595920"/>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9E625F7-30F3-442E-9D6A-033192B5546A}" type="slidenum">
              <a:rPr lang="en-US" smtClean="0"/>
              <a:t>2</a:t>
            </a:fld>
            <a:endParaRPr lang="en-US"/>
          </a:p>
        </p:txBody>
      </p:sp>
      <p:pic>
        <p:nvPicPr>
          <p:cNvPr id="1026" name="Picture 2" descr="F:\آذرماه95\تصویر برای طراحی\Droplet_Persian-Star.org_19.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ounded Rectangle 9"/>
          <p:cNvSpPr/>
          <p:nvPr/>
        </p:nvSpPr>
        <p:spPr>
          <a:xfrm>
            <a:off x="4723323" y="136291"/>
            <a:ext cx="3936613" cy="133974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lvl="0" algn="ctr" rtl="1">
              <a:lnSpc>
                <a:spcPct val="150000"/>
              </a:lnSpc>
            </a:pPr>
            <a:endParaRPr lang="fa-IR" sz="2800" b="1" dirty="0" smtClean="0">
              <a:effectLst>
                <a:outerShdw blurRad="38100" dist="38100" dir="2700000" algn="tl">
                  <a:srgbClr val="000000">
                    <a:alpha val="43137"/>
                  </a:srgbClr>
                </a:outerShdw>
              </a:effectLst>
              <a:latin typeface="IranNastaliq" pitchFamily="18" charset="0"/>
              <a:cs typeface="B Nazanin" panose="00000400000000000000" pitchFamily="2" charset="-78"/>
            </a:endParaRPr>
          </a:p>
          <a:p>
            <a:pPr lvl="0" algn="ctr" rtl="1">
              <a:lnSpc>
                <a:spcPct val="150000"/>
              </a:lnSpc>
            </a:pPr>
            <a:r>
              <a:rPr lang="fa-IR" sz="2800" b="1" dirty="0" smtClean="0">
                <a:effectLst>
                  <a:outerShdw blurRad="38100" dist="38100" dir="2700000" algn="tl">
                    <a:srgbClr val="000000">
                      <a:alpha val="43137"/>
                    </a:srgbClr>
                  </a:outerShdw>
                </a:effectLst>
                <a:latin typeface="IranNastaliq" pitchFamily="18" charset="0"/>
                <a:cs typeface="B Nikoo" panose="00000400000000000000" pitchFamily="2" charset="-78"/>
              </a:rPr>
              <a:t>موضوع</a:t>
            </a:r>
            <a:r>
              <a:rPr lang="fa-IR" sz="2800" b="1" dirty="0">
                <a:effectLst>
                  <a:outerShdw blurRad="38100" dist="38100" dir="2700000" algn="tl">
                    <a:srgbClr val="000000">
                      <a:alpha val="43137"/>
                    </a:srgbClr>
                  </a:outerShdw>
                </a:effectLst>
                <a:latin typeface="IranNastaliq" pitchFamily="18" charset="0"/>
                <a:cs typeface="B Nikoo" panose="00000400000000000000" pitchFamily="2" charset="-78"/>
              </a:rPr>
              <a:t>: </a:t>
            </a:r>
          </a:p>
          <a:p>
            <a:pPr lvl="0" algn="ctr" rtl="1">
              <a:lnSpc>
                <a:spcPct val="150000"/>
              </a:lnSpc>
            </a:pPr>
            <a:r>
              <a:rPr lang="fa-IR" sz="3600" b="1" dirty="0" smtClean="0">
                <a:effectLst>
                  <a:outerShdw blurRad="38100" dist="38100" dir="2700000" algn="tl">
                    <a:srgbClr val="000000">
                      <a:alpha val="43137"/>
                    </a:srgbClr>
                  </a:outerShdw>
                </a:effectLst>
                <a:latin typeface="IranNastaliq" pitchFamily="18" charset="0"/>
                <a:cs typeface="B Nikoo" panose="00000400000000000000" pitchFamily="2" charset="-78"/>
              </a:rPr>
              <a:t>کلیات مددکاری گروهی</a:t>
            </a:r>
          </a:p>
          <a:p>
            <a:pPr lvl="0" algn="ctr" rtl="1">
              <a:lnSpc>
                <a:spcPct val="150000"/>
              </a:lnSpc>
            </a:pPr>
            <a:endParaRPr lang="fa-IR" sz="2800" b="1" dirty="0">
              <a:effectLst>
                <a:outerShdw blurRad="38100" dist="38100" dir="2700000" algn="tl">
                  <a:srgbClr val="000000">
                    <a:alpha val="43137"/>
                  </a:srgbClr>
                </a:outerShdw>
              </a:effectLst>
              <a:latin typeface="IranNastaliq" pitchFamily="18" charset="0"/>
              <a:cs typeface="B Nazanin" panose="00000400000000000000" pitchFamily="2" charset="-78"/>
            </a:endParaRPr>
          </a:p>
        </p:txBody>
      </p:sp>
      <p:sp>
        <p:nvSpPr>
          <p:cNvPr id="11" name="Rounded Rectangle 10"/>
          <p:cNvSpPr/>
          <p:nvPr/>
        </p:nvSpPr>
        <p:spPr>
          <a:xfrm>
            <a:off x="6691629" y="4357882"/>
            <a:ext cx="4658590" cy="2431524"/>
          </a:xfrm>
          <a:prstGeom prst="roundRect">
            <a:avLst/>
          </a:prstGeom>
          <a:ln w="19050">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pPr lvl="0" algn="ctr" rtl="1">
              <a:lnSpc>
                <a:spcPct val="150000"/>
              </a:lnSpc>
            </a:pPr>
            <a:r>
              <a:rPr lang="fa-IR" sz="2400" b="1" dirty="0" smtClean="0">
                <a:effectLst>
                  <a:outerShdw blurRad="38100" dist="38100" dir="2700000" algn="tl">
                    <a:srgbClr val="000000">
                      <a:alpha val="43137"/>
                    </a:srgbClr>
                  </a:outerShdw>
                </a:effectLst>
                <a:latin typeface="IranNastaliq" pitchFamily="18" charset="0"/>
                <a:cs typeface="B Nikoo" panose="00000400000000000000" pitchFamily="2" charset="-78"/>
              </a:rPr>
              <a:t>گردآورده :</a:t>
            </a:r>
          </a:p>
        </p:txBody>
      </p:sp>
      <p:sp>
        <p:nvSpPr>
          <p:cNvPr id="12" name="Rounded Rectangle 11"/>
          <p:cNvSpPr/>
          <p:nvPr/>
        </p:nvSpPr>
        <p:spPr>
          <a:xfrm>
            <a:off x="9120273" y="2950442"/>
            <a:ext cx="2521527" cy="888521"/>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lvl="0" algn="ctr" rtl="1">
              <a:lnSpc>
                <a:spcPct val="150000"/>
              </a:lnSpc>
            </a:pPr>
            <a:r>
              <a:rPr lang="fa-IR" sz="3600" b="1" dirty="0" smtClean="0">
                <a:solidFill>
                  <a:schemeClr val="tx1"/>
                </a:solidFill>
                <a:effectLst>
                  <a:outerShdw blurRad="38100" dist="38100" dir="2700000" algn="tl">
                    <a:srgbClr val="000000">
                      <a:alpha val="43137"/>
                    </a:srgbClr>
                  </a:outerShdw>
                </a:effectLst>
                <a:latin typeface="IranNastaliq" pitchFamily="18" charset="0"/>
                <a:cs typeface="B Nikoo" panose="00000400000000000000" pitchFamily="2" charset="-78"/>
              </a:rPr>
              <a:t>استاد :</a:t>
            </a:r>
            <a:endParaRPr lang="fa-IR" sz="2400" b="1" dirty="0">
              <a:solidFill>
                <a:schemeClr val="tx1"/>
              </a:solidFill>
              <a:effectLst>
                <a:outerShdw blurRad="38100" dist="38100" dir="2700000" algn="tl">
                  <a:srgbClr val="000000">
                    <a:alpha val="43137"/>
                  </a:srgbClr>
                </a:outerShdw>
              </a:effectLst>
              <a:latin typeface="IranNastaliq" pitchFamily="18" charset="0"/>
              <a:cs typeface="B Nikoo" panose="00000400000000000000" pitchFamily="2" charset="-78"/>
            </a:endParaRPr>
          </a:p>
        </p:txBody>
      </p:sp>
      <p:sp>
        <p:nvSpPr>
          <p:cNvPr id="4" name="Rounded Rectangle 3"/>
          <p:cNvSpPr/>
          <p:nvPr/>
        </p:nvSpPr>
        <p:spPr>
          <a:xfrm>
            <a:off x="1787236" y="3394702"/>
            <a:ext cx="3283528" cy="2435590"/>
          </a:xfrm>
          <a:prstGeom prst="roundRect">
            <a:avLst/>
          </a:prstGeom>
        </p:spPr>
        <p:style>
          <a:lnRef idx="1">
            <a:schemeClr val="accent6"/>
          </a:lnRef>
          <a:fillRef idx="3">
            <a:schemeClr val="accent6"/>
          </a:fillRef>
          <a:effectRef idx="2">
            <a:schemeClr val="accent6"/>
          </a:effectRef>
          <a:fontRef idx="minor">
            <a:schemeClr val="lt1"/>
          </a:fontRef>
        </p:style>
        <p:txBody>
          <a:bodyPr rtlCol="1" anchor="ctr"/>
          <a:lstStyle/>
          <a:p>
            <a:pPr algn="ctr"/>
            <a:r>
              <a:rPr lang="fa-IR" sz="3000" dirty="0" smtClean="0">
                <a:solidFill>
                  <a:schemeClr val="tx1"/>
                </a:solidFill>
                <a:cs typeface="B Nikoo" panose="00000400000000000000" pitchFamily="2" charset="-78"/>
              </a:rPr>
              <a:t>نام دانشگاه: </a:t>
            </a:r>
          </a:p>
        </p:txBody>
      </p:sp>
    </p:spTree>
    <p:extLst>
      <p:ext uri="{BB962C8B-B14F-4D97-AF65-F5344CB8AC3E}">
        <p14:creationId xmlns:p14="http://schemas.microsoft.com/office/powerpoint/2010/main" val="39398394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1084" y="229062"/>
            <a:ext cx="9729362" cy="455509"/>
          </a:xfrm>
          <a:prstGeom prst="rect">
            <a:avLst/>
          </a:prstGeom>
        </p:spPr>
        <p:txBody>
          <a:bodyPr vert="horz" wrap="square" lIns="0" tIns="0" rIns="0" bIns="0" rtlCol="0" anchor="t">
            <a:spAutoFit/>
          </a:bodyPr>
          <a:lstStyle/>
          <a:p>
            <a:pPr algn="ctr" defTabSz="914363" rtl="1">
              <a:lnSpc>
                <a:spcPct val="90000"/>
              </a:lnSpc>
              <a:spcBef>
                <a:spcPct val="0"/>
              </a:spcBef>
            </a:pPr>
            <a:r>
              <a:rPr lang="fa-IR" sz="32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B Titr" panose="00000700000000000000" pitchFamily="2" charset="-78"/>
              </a:rPr>
              <a:t>مقدمه</a:t>
            </a:r>
            <a:endParaRPr lang="fa-IR" sz="3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B Titr" panose="00000700000000000000" pitchFamily="2" charset="-78"/>
            </a:endParaRPr>
          </a:p>
        </p:txBody>
      </p:sp>
      <p:sp>
        <p:nvSpPr>
          <p:cNvPr id="5" name="Slide Number Placeholder 4"/>
          <p:cNvSpPr>
            <a:spLocks noGrp="1"/>
          </p:cNvSpPr>
          <p:nvPr>
            <p:ph type="sldNum" sz="quarter" idx="12"/>
          </p:nvPr>
        </p:nvSpPr>
        <p:spPr/>
        <p:txBody>
          <a:bodyPr/>
          <a:lstStyle/>
          <a:p>
            <a:fld id="{C9E625F7-30F3-442E-9D6A-033192B5546A}" type="slidenum">
              <a:rPr lang="en-US" smtClean="0"/>
              <a:t>3</a:t>
            </a:fld>
            <a:endParaRPr lang="en-US"/>
          </a:p>
        </p:txBody>
      </p:sp>
      <p:sp>
        <p:nvSpPr>
          <p:cNvPr id="2" name="Rectangle 1"/>
          <p:cNvSpPr/>
          <p:nvPr/>
        </p:nvSpPr>
        <p:spPr>
          <a:xfrm>
            <a:off x="405245" y="612483"/>
            <a:ext cx="8967354" cy="2262158"/>
          </a:xfrm>
          <a:prstGeom prst="rect">
            <a:avLst/>
          </a:prstGeom>
        </p:spPr>
        <p:txBody>
          <a:bodyPr wrap="square">
            <a:spAutoFit/>
          </a:bodyPr>
          <a:lstStyle/>
          <a:p>
            <a:pPr algn="just" rtl="1">
              <a:lnSpc>
                <a:spcPct val="150000"/>
              </a:lnSpc>
              <a:spcAft>
                <a:spcPts val="800"/>
              </a:spcAft>
            </a:pPr>
            <a:r>
              <a:rPr lang="fa-IR" sz="2400" dirty="0" smtClean="0">
                <a:latin typeface="Calibri" panose="020F0502020204030204" pitchFamily="34" charset="0"/>
                <a:ea typeface="Calibri" panose="020F0502020204030204" pitchFamily="34" charset="0"/>
                <a:cs typeface="2  Davat" panose="00000400000000000000" pitchFamily="2" charset="-78"/>
              </a:rPr>
              <a:t>در </a:t>
            </a:r>
            <a:r>
              <a:rPr lang="fa-IR" sz="2400" dirty="0">
                <a:latin typeface="Calibri" panose="020F0502020204030204" pitchFamily="34" charset="0"/>
                <a:ea typeface="Calibri" panose="020F0502020204030204" pitchFamily="34" charset="0"/>
                <a:cs typeface="2  Davat" panose="00000400000000000000" pitchFamily="2" charset="-78"/>
              </a:rPr>
              <a:t>مددکاری گروهی توجه و تمرکز اصلی بر روی گروهها استوار است و یک مددکار گروهی توجه خود را بررشد فکری، عاطفی، اجتماعی و در کل آموزش و تغییر اعضای گروه متمرکز می کند. در کار گروهی، تاکید بر تعامل و سازگاری اعضای گروه و همکاری و همفکری متقابل آنها، بمنظور دستیابی به اهداف تعیین شده گروهی است.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405245" y="3271686"/>
            <a:ext cx="9092046" cy="2964914"/>
          </a:xfrm>
          <a:prstGeom prst="rect">
            <a:avLst/>
          </a:prstGeom>
        </p:spPr>
        <p:txBody>
          <a:bodyPr wrap="square">
            <a:spAutoFit/>
          </a:bodyPr>
          <a:lstStyle/>
          <a:p>
            <a:pPr algn="just" rtl="1">
              <a:lnSpc>
                <a:spcPct val="150000"/>
              </a:lnSpc>
              <a:spcAft>
                <a:spcPts val="800"/>
              </a:spcAft>
            </a:pPr>
            <a:r>
              <a:rPr lang="fa-IR" sz="2400" dirty="0">
                <a:latin typeface="Calibri" panose="020F0502020204030204" pitchFamily="34" charset="0"/>
                <a:ea typeface="Calibri" panose="020F0502020204030204" pitchFamily="34" charset="0"/>
                <a:cs typeface="2  Davat" panose="00000400000000000000" pitchFamily="2" charset="-78"/>
              </a:rPr>
              <a:t>با یک بیان ساده می توان گروه را چنین تعریف کرد: از به هم پیوستن دو نفر یا بیشتر که عامل مشترکی آنان را همبسته نموده است و یا یکدیگر تعامل اجتماعی برقرار می کنند، گروه تشکیل می شود.</a:t>
            </a:r>
            <a:endParaRPr lang="en-US" sz="2400" dirty="0">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spcAft>
                <a:spcPts val="800"/>
              </a:spcAft>
            </a:pPr>
            <a:r>
              <a:rPr lang="fa-IR" sz="2400" dirty="0">
                <a:latin typeface="Calibri" panose="020F0502020204030204" pitchFamily="34" charset="0"/>
                <a:ea typeface="Calibri" panose="020F0502020204030204" pitchFamily="34" charset="0"/>
                <a:cs typeface="2  Davat" panose="00000400000000000000" pitchFamily="2" charset="-78"/>
              </a:rPr>
              <a:t>در کار گروهی، پیوستن به گروه داوطلبانه است و هیچ زور اجباری جهت عضویت در گروه وجود ندارد و رهبریت گروه با بینش و آگاهی کامل از فرآیند تعاملی بین اعضای گروه جهت رسیدن به اهداف تعیین شده گروهی بهره می جوید.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 name="Wave 9"/>
          <p:cNvSpPr/>
          <p:nvPr/>
        </p:nvSpPr>
        <p:spPr>
          <a:xfrm>
            <a:off x="6317672" y="2795155"/>
            <a:ext cx="3054927" cy="671768"/>
          </a:xfrm>
          <a:prstGeom prst="wave">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rtl="1"/>
            <a:r>
              <a:rPr lang="fa-IR" sz="3200" b="1" dirty="0">
                <a:cs typeface="2  Davat" panose="00000400000000000000" pitchFamily="2" charset="-78"/>
              </a:rPr>
              <a:t>تعریف گروه</a:t>
            </a:r>
            <a:endParaRPr lang="en-US" sz="3200" dirty="0">
              <a:cs typeface="2  Davat" panose="00000400000000000000" pitchFamily="2" charset="-78"/>
            </a:endParaRPr>
          </a:p>
        </p:txBody>
      </p:sp>
    </p:spTree>
    <p:extLst>
      <p:ext uri="{BB962C8B-B14F-4D97-AF65-F5344CB8AC3E}">
        <p14:creationId xmlns:p14="http://schemas.microsoft.com/office/powerpoint/2010/main" val="288591414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half" idx="2"/>
          </p:nvPr>
        </p:nvSpPr>
        <p:spPr>
          <a:xfrm>
            <a:off x="623455" y="1282456"/>
            <a:ext cx="8520545" cy="2260844"/>
          </a:xfrm>
          <a:ln w="57150">
            <a:solidFill>
              <a:srgbClr val="00B0F0"/>
            </a:solidFill>
          </a:ln>
        </p:spPr>
        <p:style>
          <a:lnRef idx="1">
            <a:schemeClr val="accent5"/>
          </a:lnRef>
          <a:fillRef idx="3">
            <a:schemeClr val="accent5"/>
          </a:fillRef>
          <a:effectRef idx="2">
            <a:schemeClr val="accent5"/>
          </a:effectRef>
          <a:fontRef idx="minor">
            <a:schemeClr val="lt1"/>
          </a:fontRef>
        </p:style>
        <p:txBody>
          <a:bodyPr>
            <a:normAutofit/>
          </a:bodyPr>
          <a:lstStyle/>
          <a:p>
            <a:pPr marL="0" indent="0" algn="just">
              <a:buNone/>
            </a:pPr>
            <a:r>
              <a:rPr lang="fa-IR" sz="2400" b="1" dirty="0">
                <a:solidFill>
                  <a:srgbClr val="FF0000"/>
                </a:solidFill>
                <a:cs typeface="2  Davat" panose="00000400000000000000" pitchFamily="2" charset="-78"/>
              </a:rPr>
              <a:t>1</a:t>
            </a:r>
            <a:r>
              <a:rPr lang="fa-IR" sz="2400" b="1" dirty="0" smtClean="0">
                <a:solidFill>
                  <a:srgbClr val="FF0000"/>
                </a:solidFill>
                <a:cs typeface="2  Davat" panose="00000400000000000000" pitchFamily="2" charset="-78"/>
              </a:rPr>
              <a:t>. </a:t>
            </a:r>
            <a:r>
              <a:rPr lang="fa-IR" sz="2400" b="1" dirty="0">
                <a:solidFill>
                  <a:srgbClr val="FF0000"/>
                </a:solidFill>
                <a:cs typeface="2  Davat" panose="00000400000000000000" pitchFamily="2" charset="-78"/>
              </a:rPr>
              <a:t>گروههای باز و بسته</a:t>
            </a:r>
            <a:endParaRPr lang="en-US" sz="2400" b="1" dirty="0">
              <a:solidFill>
                <a:srgbClr val="FF0000"/>
              </a:solidFill>
              <a:cs typeface="2  Davat" panose="00000400000000000000" pitchFamily="2" charset="-78"/>
            </a:endParaRPr>
          </a:p>
          <a:p>
            <a:pPr marL="0" indent="0" algn="just">
              <a:buNone/>
            </a:pPr>
            <a:r>
              <a:rPr lang="fa-IR" sz="2400" b="1" dirty="0">
                <a:solidFill>
                  <a:schemeClr val="tx1"/>
                </a:solidFill>
                <a:cs typeface="2  Davat" panose="00000400000000000000" pitchFamily="2" charset="-78"/>
              </a:rPr>
              <a:t>گروههای باز گروههایی هستند که طول عمر آنها معمولا طولانی می باشد و هر فرد جدیدی  </a:t>
            </a:r>
            <a:endParaRPr lang="en-US" sz="2400" b="1" dirty="0">
              <a:solidFill>
                <a:schemeClr val="tx1"/>
              </a:solidFill>
              <a:cs typeface="2  Davat" panose="00000400000000000000" pitchFamily="2" charset="-78"/>
            </a:endParaRPr>
          </a:p>
          <a:p>
            <a:pPr marL="0" indent="0" algn="just">
              <a:buNone/>
            </a:pPr>
            <a:r>
              <a:rPr lang="fa-IR" sz="2400" b="1" dirty="0">
                <a:solidFill>
                  <a:schemeClr val="tx1"/>
                </a:solidFill>
                <a:cs typeface="2  Davat" panose="00000400000000000000" pitchFamily="2" charset="-78"/>
              </a:rPr>
              <a:t>می تواند وارد گروه شود و یا هرعضو قبلی که بخواهد از آن خارج گردد. گروههای بسته گروههایی هستند که کار خود را با تعداد معینی ازاعضاء شروع می کنند و معمولا طول عمرشان محدود به زمان معینی است.</a:t>
            </a:r>
            <a:endParaRPr lang="en-US" sz="2400" b="1" dirty="0">
              <a:solidFill>
                <a:schemeClr val="tx1"/>
              </a:solidFill>
              <a:cs typeface="2  Davat" panose="00000400000000000000" pitchFamily="2" charset="-78"/>
            </a:endParaRPr>
          </a:p>
          <a:p>
            <a:pPr marL="0" indent="0" algn="just">
              <a:lnSpc>
                <a:spcPct val="150000"/>
              </a:lnSpc>
              <a:buNone/>
            </a:pPr>
            <a:endParaRPr lang="fa-IR" sz="2400" b="1" dirty="0">
              <a:solidFill>
                <a:schemeClr val="tx1"/>
              </a:solidFill>
              <a:cs typeface="2  Davat" panose="00000400000000000000" pitchFamily="2" charset="-78"/>
            </a:endParaRPr>
          </a:p>
        </p:txBody>
      </p:sp>
      <p:sp>
        <p:nvSpPr>
          <p:cNvPr id="2" name="Slide Number Placeholder 1"/>
          <p:cNvSpPr>
            <a:spLocks noGrp="1"/>
          </p:cNvSpPr>
          <p:nvPr>
            <p:ph type="sldNum" sz="quarter" idx="12"/>
          </p:nvPr>
        </p:nvSpPr>
        <p:spPr/>
        <p:txBody>
          <a:bodyPr/>
          <a:lstStyle/>
          <a:p>
            <a:fld id="{C9E625F7-30F3-442E-9D6A-033192B5546A}" type="slidenum">
              <a:rPr lang="en-US" smtClean="0"/>
              <a:t>4</a:t>
            </a:fld>
            <a:endParaRPr lang="en-US"/>
          </a:p>
        </p:txBody>
      </p:sp>
      <p:sp>
        <p:nvSpPr>
          <p:cNvPr id="3" name="Horizontal Scroll 2"/>
          <p:cNvSpPr/>
          <p:nvPr/>
        </p:nvSpPr>
        <p:spPr>
          <a:xfrm>
            <a:off x="2815936" y="247839"/>
            <a:ext cx="4852555" cy="85205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600" b="1" dirty="0">
                <a:cs typeface="2  Davat" panose="00000400000000000000" pitchFamily="2" charset="-78"/>
              </a:rPr>
              <a:t>انواع گروهها</a:t>
            </a:r>
            <a:endParaRPr lang="en-US" sz="3600" dirty="0">
              <a:cs typeface="2  Davat" panose="00000400000000000000" pitchFamily="2" charset="-78"/>
            </a:endParaRPr>
          </a:p>
        </p:txBody>
      </p:sp>
      <p:sp>
        <p:nvSpPr>
          <p:cNvPr id="5" name="Content Placeholder 9"/>
          <p:cNvSpPr>
            <a:spLocks noGrp="1"/>
          </p:cNvSpPr>
          <p:nvPr>
            <p:ph sz="half" idx="2"/>
          </p:nvPr>
        </p:nvSpPr>
        <p:spPr>
          <a:xfrm>
            <a:off x="623454" y="3963080"/>
            <a:ext cx="8520545" cy="2260844"/>
          </a:xfrm>
          <a:ln w="57150">
            <a:solidFill>
              <a:srgbClr val="00B0F0"/>
            </a:solidFill>
          </a:ln>
        </p:spPr>
        <p:style>
          <a:lnRef idx="1">
            <a:schemeClr val="accent5"/>
          </a:lnRef>
          <a:fillRef idx="3">
            <a:schemeClr val="accent5"/>
          </a:fillRef>
          <a:effectRef idx="2">
            <a:schemeClr val="accent5"/>
          </a:effectRef>
          <a:fontRef idx="minor">
            <a:schemeClr val="lt1"/>
          </a:fontRef>
        </p:style>
        <p:txBody>
          <a:bodyPr>
            <a:normAutofit/>
          </a:bodyPr>
          <a:lstStyle/>
          <a:p>
            <a:pPr marL="0" indent="0">
              <a:buNone/>
            </a:pPr>
            <a:r>
              <a:rPr lang="fa-IR" sz="2400" b="1" dirty="0">
                <a:solidFill>
                  <a:srgbClr val="FF0000"/>
                </a:solidFill>
                <a:cs typeface="2  Davat" panose="00000400000000000000" pitchFamily="2" charset="-78"/>
              </a:rPr>
              <a:t>2</a:t>
            </a:r>
            <a:r>
              <a:rPr lang="fa-IR" sz="2400" b="1" dirty="0" smtClean="0">
                <a:solidFill>
                  <a:srgbClr val="FF0000"/>
                </a:solidFill>
                <a:cs typeface="2  Davat" panose="00000400000000000000" pitchFamily="2" charset="-78"/>
              </a:rPr>
              <a:t>. </a:t>
            </a:r>
            <a:r>
              <a:rPr lang="fa-IR" sz="2400" b="1" dirty="0">
                <a:solidFill>
                  <a:srgbClr val="FF0000"/>
                </a:solidFill>
                <a:cs typeface="2  Davat" panose="00000400000000000000" pitchFamily="2" charset="-78"/>
              </a:rPr>
              <a:t>گروههای متجانس و نامتجانس</a:t>
            </a:r>
            <a:endParaRPr lang="en-US" sz="2400" b="1" dirty="0">
              <a:solidFill>
                <a:srgbClr val="FF0000"/>
              </a:solidFill>
              <a:cs typeface="2  Davat" panose="00000400000000000000" pitchFamily="2" charset="-78"/>
            </a:endParaRPr>
          </a:p>
          <a:p>
            <a:pPr marL="0" indent="0">
              <a:buNone/>
            </a:pPr>
            <a:r>
              <a:rPr lang="fa-IR" sz="2400" b="1" dirty="0">
                <a:solidFill>
                  <a:schemeClr val="tx1"/>
                </a:solidFill>
                <a:cs typeface="2  Davat" panose="00000400000000000000" pitchFamily="2" charset="-78"/>
              </a:rPr>
              <a:t>گروههای متجانس گروههایی هستند که اعضای آن از حیث سن، جنسیت، میزان تحصیلات، طبقات اجتماعی – اقتصادی و غیره با یکدیگر همگن هستند، ولی اعضای تشکیل دهنده گروههای نامتجانس چنین سنخیتی ندارند.</a:t>
            </a:r>
            <a:endParaRPr lang="en-US" sz="2400" b="1" dirty="0">
              <a:solidFill>
                <a:schemeClr val="tx1"/>
              </a:solidFill>
              <a:cs typeface="2  Davat" panose="00000400000000000000" pitchFamily="2" charset="-78"/>
            </a:endParaRPr>
          </a:p>
          <a:p>
            <a:pPr marL="0" indent="0" algn="just">
              <a:lnSpc>
                <a:spcPct val="150000"/>
              </a:lnSpc>
              <a:buNone/>
            </a:pPr>
            <a:endParaRPr lang="fa-IR" sz="2400" b="1" dirty="0">
              <a:solidFill>
                <a:schemeClr val="tx1"/>
              </a:solidFill>
              <a:cs typeface="2  Davat" panose="00000400000000000000" pitchFamily="2" charset="-78"/>
            </a:endParaRPr>
          </a:p>
        </p:txBody>
      </p:sp>
    </p:spTree>
    <p:extLst>
      <p:ext uri="{BB962C8B-B14F-4D97-AF65-F5344CB8AC3E}">
        <p14:creationId xmlns:p14="http://schemas.microsoft.com/office/powerpoint/2010/main" val="147182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bg/>
                                          </p:spTgt>
                                        </p:tgtEl>
                                        <p:attrNameLst>
                                          <p:attrName>style.visibility</p:attrName>
                                        </p:attrNameLst>
                                      </p:cBhvr>
                                      <p:to>
                                        <p:strVal val="visible"/>
                                      </p:to>
                                    </p:set>
                                    <p:anim calcmode="lin" valueType="num">
                                      <p:cBhvr>
                                        <p:cTn id="7" dur="500" fill="hold"/>
                                        <p:tgtEl>
                                          <p:spTgt spid="10">
                                            <p:bg/>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bg/>
                                          </p:spTgt>
                                        </p:tgtEl>
                                        <p:attrNameLst>
                                          <p:attrName>ppt_y</p:attrName>
                                        </p:attrNameLst>
                                      </p:cBhvr>
                                      <p:tavLst>
                                        <p:tav tm="0">
                                          <p:val>
                                            <p:strVal val="#ppt_y"/>
                                          </p:val>
                                        </p:tav>
                                        <p:tav tm="100000">
                                          <p:val>
                                            <p:strVal val="#ppt_y"/>
                                          </p:val>
                                        </p:tav>
                                      </p:tavLst>
                                    </p:anim>
                                    <p:anim calcmode="lin" valueType="num">
                                      <p:cBhvr>
                                        <p:cTn id="9" dur="500" fill="hold"/>
                                        <p:tgtEl>
                                          <p:spTgt spid="10">
                                            <p:bg/>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bg/>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0">
                                            <p:txEl>
                                              <p:pRg st="0" end="0"/>
                                            </p:txEl>
                                          </p:spTgt>
                                        </p:tgtEl>
                                        <p:attrNameLst>
                                          <p:attrName>style.visibility</p:attrName>
                                        </p:attrNameLst>
                                      </p:cBhvr>
                                      <p:to>
                                        <p:strVal val="visible"/>
                                      </p:to>
                                    </p:set>
                                    <p:anim calcmode="lin" valueType="num">
                                      <p:cBhvr>
                                        <p:cTn id="16"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0">
                                            <p:txEl>
                                              <p:pRg st="1" end="1"/>
                                            </p:txEl>
                                          </p:spTgt>
                                        </p:tgtEl>
                                        <p:attrNameLst>
                                          <p:attrName>style.visibility</p:attrName>
                                        </p:attrNameLst>
                                      </p:cBhvr>
                                      <p:to>
                                        <p:strVal val="visible"/>
                                      </p:to>
                                    </p:set>
                                    <p:anim calcmode="lin" valueType="num">
                                      <p:cBhvr>
                                        <p:cTn id="25" dur="500" fill="hold"/>
                                        <p:tgtEl>
                                          <p:spTgt spid="10">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10">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0">
                                            <p:txEl>
                                              <p:pRg st="2" end="2"/>
                                            </p:txEl>
                                          </p:spTgt>
                                        </p:tgtEl>
                                        <p:attrNameLst>
                                          <p:attrName>style.visibility</p:attrName>
                                        </p:attrNameLst>
                                      </p:cBhvr>
                                      <p:to>
                                        <p:strVal val="visible"/>
                                      </p:to>
                                    </p:set>
                                    <p:anim calcmode="lin" valueType="num">
                                      <p:cBhvr>
                                        <p:cTn id="34" dur="500" fill="hold"/>
                                        <p:tgtEl>
                                          <p:spTgt spid="10">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0">
                                            <p:txEl>
                                              <p:pRg st="2" end="2"/>
                                            </p:txEl>
                                          </p:spTgt>
                                        </p:tgtEl>
                                        <p:attrNameLst>
                                          <p:attrName>ppt_y</p:attrName>
                                        </p:attrNameLst>
                                      </p:cBhvr>
                                      <p:tavLst>
                                        <p:tav tm="0">
                                          <p:val>
                                            <p:strVal val="#ppt_y"/>
                                          </p:val>
                                        </p:tav>
                                        <p:tav tm="100000">
                                          <p:val>
                                            <p:strVal val="#ppt_y"/>
                                          </p:val>
                                        </p:tav>
                                      </p:tavLst>
                                    </p:anim>
                                    <p:anim calcmode="lin" valueType="num">
                                      <p:cBhvr>
                                        <p:cTn id="36" dur="500" fill="hold"/>
                                        <p:tgtEl>
                                          <p:spTgt spid="10">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0">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0">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5">
                                            <p:bg/>
                                          </p:spTgt>
                                        </p:tgtEl>
                                        <p:attrNameLst>
                                          <p:attrName>style.visibility</p:attrName>
                                        </p:attrNameLst>
                                      </p:cBhvr>
                                      <p:to>
                                        <p:strVal val="visible"/>
                                      </p:to>
                                    </p:set>
                                    <p:anim calcmode="lin" valueType="num">
                                      <p:cBhvr>
                                        <p:cTn id="43" dur="500" fill="hold"/>
                                        <p:tgtEl>
                                          <p:spTgt spid="5">
                                            <p:bg/>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5">
                                            <p:bg/>
                                          </p:spTgt>
                                        </p:tgtEl>
                                        <p:attrNameLst>
                                          <p:attrName>ppt_y</p:attrName>
                                        </p:attrNameLst>
                                      </p:cBhvr>
                                      <p:tavLst>
                                        <p:tav tm="0">
                                          <p:val>
                                            <p:strVal val="#ppt_y"/>
                                          </p:val>
                                        </p:tav>
                                        <p:tav tm="100000">
                                          <p:val>
                                            <p:strVal val="#ppt_y"/>
                                          </p:val>
                                        </p:tav>
                                      </p:tavLst>
                                    </p:anim>
                                    <p:anim calcmode="lin" valueType="num">
                                      <p:cBhvr>
                                        <p:cTn id="45" dur="500" fill="hold"/>
                                        <p:tgtEl>
                                          <p:spTgt spid="5">
                                            <p:bg/>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5">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5">
                                            <p:bg/>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5">
                                            <p:txEl>
                                              <p:pRg st="0" end="0"/>
                                            </p:txEl>
                                          </p:spTgt>
                                        </p:tgtEl>
                                        <p:attrNameLst>
                                          <p:attrName>style.visibility</p:attrName>
                                        </p:attrNameLst>
                                      </p:cBhvr>
                                      <p:to>
                                        <p:strVal val="visible"/>
                                      </p:to>
                                    </p:set>
                                    <p:anim calcmode="lin" valueType="num">
                                      <p:cBhvr>
                                        <p:cTn id="5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5">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5">
                                            <p:txEl>
                                              <p:pRg st="1" end="1"/>
                                            </p:txEl>
                                          </p:spTgt>
                                        </p:tgtEl>
                                        <p:attrNameLst>
                                          <p:attrName>style.visibility</p:attrName>
                                        </p:attrNameLst>
                                      </p:cBhvr>
                                      <p:to>
                                        <p:strVal val="visible"/>
                                      </p:to>
                                    </p:set>
                                    <p:anim calcmode="lin" valueType="num">
                                      <p:cBhvr>
                                        <p:cTn id="6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6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E625F7-30F3-442E-9D6A-033192B5546A}" type="slidenum">
              <a:rPr lang="en-US" smtClean="0"/>
              <a:t>5</a:t>
            </a:fld>
            <a:endParaRPr lang="en-US"/>
          </a:p>
        </p:txBody>
      </p:sp>
      <p:sp>
        <p:nvSpPr>
          <p:cNvPr id="6" name="Content Placeholder 9"/>
          <p:cNvSpPr>
            <a:spLocks noGrp="1"/>
          </p:cNvSpPr>
          <p:nvPr>
            <p:ph type="title"/>
          </p:nvPr>
        </p:nvSpPr>
        <p:spPr>
          <a:xfrm>
            <a:off x="677334" y="109597"/>
            <a:ext cx="8596668" cy="3127663"/>
          </a:xfrm>
          <a:ln w="57150">
            <a:solidFill>
              <a:srgbClr val="00B0F0"/>
            </a:solidFill>
          </a:ln>
        </p:spPr>
        <p:style>
          <a:lnRef idx="1">
            <a:schemeClr val="accent5"/>
          </a:lnRef>
          <a:fillRef idx="3">
            <a:schemeClr val="accent5"/>
          </a:fillRef>
          <a:effectRef idx="2">
            <a:schemeClr val="accent5"/>
          </a:effectRef>
          <a:fontRef idx="minor">
            <a:schemeClr val="lt1"/>
          </a:fontRef>
        </p:style>
        <p:txBody>
          <a:bodyPr>
            <a:noAutofit/>
          </a:bodyPr>
          <a:lstStyle/>
          <a:p>
            <a:pPr algn="r"/>
            <a:r>
              <a:rPr lang="fa-IR" sz="2400" b="1" dirty="0">
                <a:solidFill>
                  <a:srgbClr val="FF0000"/>
                </a:solidFill>
                <a:cs typeface="2  Davat" panose="00000400000000000000" pitchFamily="2" charset="-78"/>
              </a:rPr>
              <a:t>3- گروههای راهنمایی</a:t>
            </a:r>
            <a:r>
              <a:rPr lang="en-US" sz="2400" b="1" dirty="0">
                <a:solidFill>
                  <a:schemeClr val="tx1"/>
                </a:solidFill>
                <a:cs typeface="2  Davat" panose="00000400000000000000" pitchFamily="2" charset="-78"/>
              </a:rPr>
              <a:t/>
            </a:r>
            <a:br>
              <a:rPr lang="en-US" sz="2400" b="1" dirty="0">
                <a:solidFill>
                  <a:schemeClr val="tx1"/>
                </a:solidFill>
                <a:cs typeface="2  Davat" panose="00000400000000000000" pitchFamily="2" charset="-78"/>
              </a:rPr>
            </a:br>
            <a:r>
              <a:rPr lang="fa-IR" sz="2400" b="1" dirty="0">
                <a:solidFill>
                  <a:schemeClr val="tx1"/>
                </a:solidFill>
                <a:cs typeface="2  Davat" panose="00000400000000000000" pitchFamily="2" charset="-78"/>
              </a:rPr>
              <a:t>این گروهها به منظور راهنمایی و آموزش افراد تشکیل می شود و هدف عمده آن یادگیری، کسب بصیرت و بینش، و رسیدن به خود رهبری و کمال است. ساختاراین نوع از گروهها بیشتر شبیه کلاسهای درسی و کارگاههای آموزشی است و موضوعهای آن بسیار متنوع می باشد. موضوعهایی مثل معیارهای انتخاب همسر، روابط صحیح با همسر، کنترل اضطراب از امتحان، کاهش کمرویی و غیره در این نوع از گروهها مورد توجه است. در این گروهها جهت افزایش کیفیت آموزش اعضاء از ابزارهایی مثل بروشور، جزوات، مجلات، کتابها، اسلاید، نوارهای کاست و ویدئویی، ویدئو پروژکتورو غیره استفاده می شود.</a:t>
            </a:r>
            <a:r>
              <a:rPr lang="en-US" sz="2400" b="1" dirty="0">
                <a:solidFill>
                  <a:schemeClr val="tx1"/>
                </a:solidFill>
                <a:cs typeface="2  Davat" panose="00000400000000000000" pitchFamily="2" charset="-78"/>
              </a:rPr>
              <a:t/>
            </a:r>
            <a:br>
              <a:rPr lang="en-US" sz="2400" b="1" dirty="0">
                <a:solidFill>
                  <a:schemeClr val="tx1"/>
                </a:solidFill>
                <a:cs typeface="2  Davat" panose="00000400000000000000" pitchFamily="2" charset="-78"/>
              </a:rPr>
            </a:br>
            <a:endParaRPr lang="fa-IR" sz="2400" b="1" dirty="0">
              <a:solidFill>
                <a:schemeClr val="tx1"/>
              </a:solidFill>
              <a:cs typeface="2  Davat" panose="00000400000000000000" pitchFamily="2" charset="-78"/>
            </a:endParaRPr>
          </a:p>
        </p:txBody>
      </p:sp>
      <p:sp>
        <p:nvSpPr>
          <p:cNvPr id="9" name="Content Placeholder 9"/>
          <p:cNvSpPr>
            <a:spLocks noGrp="1"/>
          </p:cNvSpPr>
          <p:nvPr>
            <p:ph sz="half" idx="2"/>
          </p:nvPr>
        </p:nvSpPr>
        <p:spPr>
          <a:xfrm>
            <a:off x="637579" y="3408217"/>
            <a:ext cx="8636423" cy="3169227"/>
          </a:xfrm>
          <a:ln w="57150">
            <a:solidFill>
              <a:srgbClr val="00B0F0"/>
            </a:solidFill>
          </a:ln>
        </p:spPr>
        <p:style>
          <a:lnRef idx="1">
            <a:schemeClr val="accent5"/>
          </a:lnRef>
          <a:fillRef idx="3">
            <a:schemeClr val="accent5"/>
          </a:fillRef>
          <a:effectRef idx="2">
            <a:schemeClr val="accent5"/>
          </a:effectRef>
          <a:fontRef idx="minor">
            <a:schemeClr val="lt1"/>
          </a:fontRef>
        </p:style>
        <p:txBody>
          <a:bodyPr>
            <a:noAutofit/>
          </a:bodyPr>
          <a:lstStyle/>
          <a:p>
            <a:pPr marL="0" indent="0" algn="just">
              <a:buNone/>
            </a:pPr>
            <a:r>
              <a:rPr lang="fa-IR" sz="2400" b="1" dirty="0">
                <a:solidFill>
                  <a:srgbClr val="FF0000"/>
                </a:solidFill>
                <a:cs typeface="2  Davat" panose="00000400000000000000" pitchFamily="2" charset="-78"/>
              </a:rPr>
              <a:t>4</a:t>
            </a:r>
            <a:r>
              <a:rPr lang="fa-IR" sz="2400" b="1" dirty="0" smtClean="0">
                <a:solidFill>
                  <a:srgbClr val="FF0000"/>
                </a:solidFill>
                <a:cs typeface="2  Davat" panose="00000400000000000000" pitchFamily="2" charset="-78"/>
              </a:rPr>
              <a:t>- </a:t>
            </a:r>
            <a:r>
              <a:rPr lang="fa-IR" sz="2400" b="1" dirty="0">
                <a:solidFill>
                  <a:srgbClr val="FF0000"/>
                </a:solidFill>
                <a:cs typeface="2  Davat" panose="00000400000000000000" pitchFamily="2" charset="-78"/>
              </a:rPr>
              <a:t>گروههای مشاوره و روان درمانی</a:t>
            </a:r>
            <a:endParaRPr lang="en-US" sz="2400" b="1" dirty="0">
              <a:solidFill>
                <a:srgbClr val="FF0000"/>
              </a:solidFill>
              <a:cs typeface="2  Davat" panose="00000400000000000000" pitchFamily="2" charset="-78"/>
            </a:endParaRPr>
          </a:p>
          <a:p>
            <a:pPr marL="0" indent="0" algn="just">
              <a:buNone/>
            </a:pPr>
            <a:r>
              <a:rPr lang="fa-IR" sz="2400" b="1" dirty="0">
                <a:solidFill>
                  <a:schemeClr val="tx1"/>
                </a:solidFill>
                <a:cs typeface="2  Davat" panose="00000400000000000000" pitchFamily="2" charset="-78"/>
              </a:rPr>
              <a:t>گروههای مشاوره درمانی معمولا گروههایی بسته و متجانس هستند که از قواعد خاصی پیروی می کنند. در این نوع گروهها، رعایت اصل رازداری و مشارکت جهت ایجاد  اعتماد و تعهد و همبستگی گروهی بسیار با اهمیت می باشد. این گروهها فضای برای اعضای خود ایجاد می کنند تا آنان محیطی امن و سودمند را برای رشد و تغیر افکار، احساسات، و رفتار خود تجربه کنند. رعایت یکسری از قوانین در این نوع از گروهها از جمله: در نظر داشتن حقوق دیگر اعضاء، وقت شناسی و حضور به موقع در جلسات گروهی، مشارکت در بحث های گروهی و ابراز نظر به موقع، محرمانه نگه داشتن مسائل خصوصی دیگر اعضاء و غیره بسیار با اهمیت و ضروری می باشد.</a:t>
            </a:r>
            <a:endParaRPr lang="en-US" sz="2400" b="1" dirty="0">
              <a:solidFill>
                <a:schemeClr val="tx1"/>
              </a:solidFill>
              <a:cs typeface="2  Davat" panose="00000400000000000000" pitchFamily="2" charset="-78"/>
            </a:endParaRPr>
          </a:p>
        </p:txBody>
      </p:sp>
    </p:spTree>
    <p:extLst>
      <p:ext uri="{BB962C8B-B14F-4D97-AF65-F5344CB8AC3E}">
        <p14:creationId xmlns:p14="http://schemas.microsoft.com/office/powerpoint/2010/main" val="40596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bg/>
                                          </p:spTgt>
                                        </p:tgtEl>
                                        <p:attrNameLst>
                                          <p:attrName>style.visibility</p:attrName>
                                        </p:attrNameLst>
                                      </p:cBhvr>
                                      <p:to>
                                        <p:strVal val="visible"/>
                                      </p:to>
                                    </p:set>
                                    <p:anim calcmode="lin" valueType="num">
                                      <p:cBhvr>
                                        <p:cTn id="7" dur="500" fill="hold"/>
                                        <p:tgtEl>
                                          <p:spTgt spid="6">
                                            <p:bg/>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bg/>
                                          </p:spTgt>
                                        </p:tgtEl>
                                        <p:attrNameLst>
                                          <p:attrName>ppt_y</p:attrName>
                                        </p:attrNameLst>
                                      </p:cBhvr>
                                      <p:tavLst>
                                        <p:tav tm="0">
                                          <p:val>
                                            <p:strVal val="#ppt_y"/>
                                          </p:val>
                                        </p:tav>
                                        <p:tav tm="100000">
                                          <p:val>
                                            <p:strVal val="#ppt_y"/>
                                          </p:val>
                                        </p:tav>
                                      </p:tavLst>
                                    </p:anim>
                                    <p:anim calcmode="lin" valueType="num">
                                      <p:cBhvr>
                                        <p:cTn id="9" dur="500" fill="hold"/>
                                        <p:tgtEl>
                                          <p:spTgt spid="6">
                                            <p:bg/>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bg/>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9">
                                            <p:bg/>
                                          </p:spTgt>
                                        </p:tgtEl>
                                        <p:attrNameLst>
                                          <p:attrName>style.visibility</p:attrName>
                                        </p:attrNameLst>
                                      </p:cBhvr>
                                      <p:to>
                                        <p:strVal val="visible"/>
                                      </p:to>
                                    </p:set>
                                    <p:anim calcmode="lin" valueType="num">
                                      <p:cBhvr>
                                        <p:cTn id="25" dur="500" fill="hold"/>
                                        <p:tgtEl>
                                          <p:spTgt spid="9">
                                            <p:bg/>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9">
                                            <p:bg/>
                                          </p:spTgt>
                                        </p:tgtEl>
                                        <p:attrNameLst>
                                          <p:attrName>ppt_y</p:attrName>
                                        </p:attrNameLst>
                                      </p:cBhvr>
                                      <p:tavLst>
                                        <p:tav tm="0">
                                          <p:val>
                                            <p:strVal val="#ppt_y"/>
                                          </p:val>
                                        </p:tav>
                                        <p:tav tm="100000">
                                          <p:val>
                                            <p:strVal val="#ppt_y"/>
                                          </p:val>
                                        </p:tav>
                                      </p:tavLst>
                                    </p:anim>
                                    <p:anim calcmode="lin" valueType="num">
                                      <p:cBhvr>
                                        <p:cTn id="27" dur="500" fill="hold"/>
                                        <p:tgtEl>
                                          <p:spTgt spid="9">
                                            <p:bg/>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9">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9">
                                            <p:bg/>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p:cTn id="34"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9">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9">
                                            <p:txEl>
                                              <p:pRg st="1" end="1"/>
                                            </p:txEl>
                                          </p:spTgt>
                                        </p:tgtEl>
                                        <p:attrNameLst>
                                          <p:attrName>style.visibility</p:attrName>
                                        </p:attrNameLst>
                                      </p:cBhvr>
                                      <p:to>
                                        <p:strVal val="visible"/>
                                      </p:to>
                                    </p:set>
                                    <p:anim calcmode="lin" valueType="num">
                                      <p:cBhvr>
                                        <p:cTn id="43" dur="500" fill="hold"/>
                                        <p:tgtEl>
                                          <p:spTgt spid="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9">
                                            <p:txEl>
                                              <p:pRg st="1" end="1"/>
                                            </p:txEl>
                                          </p:spTgt>
                                        </p:tgtEl>
                                        <p:attrNameLst>
                                          <p:attrName>ppt_y</p:attrName>
                                        </p:attrNameLst>
                                      </p:cBhvr>
                                      <p:tavLst>
                                        <p:tav tm="0">
                                          <p:val>
                                            <p:strVal val="#ppt_y"/>
                                          </p:val>
                                        </p:tav>
                                        <p:tav tm="100000">
                                          <p:val>
                                            <p:strVal val="#ppt_y"/>
                                          </p:val>
                                        </p:tav>
                                      </p:tavLst>
                                    </p:anim>
                                    <p:anim calcmode="lin" valueType="num">
                                      <p:cBhvr>
                                        <p:cTn id="45" dur="500" fill="hold"/>
                                        <p:tgtEl>
                                          <p:spTgt spid="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9"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9E625F7-30F3-442E-9D6A-033192B5546A}" type="slidenum">
              <a:rPr lang="en-US" smtClean="0"/>
              <a:t>6</a:t>
            </a:fld>
            <a:endParaRPr lang="en-US"/>
          </a:p>
        </p:txBody>
      </p:sp>
      <p:sp>
        <p:nvSpPr>
          <p:cNvPr id="7" name="Content Placeholder 9"/>
          <p:cNvSpPr txBox="1">
            <a:spLocks/>
          </p:cNvSpPr>
          <p:nvPr/>
        </p:nvSpPr>
        <p:spPr>
          <a:xfrm>
            <a:off x="623455" y="311727"/>
            <a:ext cx="8520545" cy="3532909"/>
          </a:xfrm>
          <a:prstGeom prst="rect">
            <a:avLst/>
          </a:prstGeom>
          <a:ln w="57150" cap="flat" cmpd="sng" algn="ctr">
            <a:solidFill>
              <a:srgbClr val="00B0F0"/>
            </a:solidFill>
            <a:prstDash val="solid"/>
          </a:ln>
        </p:spPr>
        <p:style>
          <a:lnRef idx="1">
            <a:schemeClr val="accent5"/>
          </a:lnRef>
          <a:fillRef idx="3">
            <a:schemeClr val="accent5"/>
          </a:fillRef>
          <a:effectRef idx="2">
            <a:schemeClr val="accent5"/>
          </a:effectRef>
          <a:fontRef idx="minor">
            <a:schemeClr val="lt1"/>
          </a:fontRef>
        </p:style>
        <p:txBody>
          <a:bodyPr>
            <a:no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lt1"/>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lt1"/>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lt1"/>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9pPr>
          </a:lstStyle>
          <a:p>
            <a:pPr marL="0" indent="0" algn="just">
              <a:buNone/>
            </a:pPr>
            <a:r>
              <a:rPr lang="fa-IR" sz="2400" b="1" dirty="0">
                <a:solidFill>
                  <a:srgbClr val="FF0000"/>
                </a:solidFill>
                <a:cs typeface="2  Davat" panose="00000400000000000000" pitchFamily="2" charset="-78"/>
              </a:rPr>
              <a:t>5</a:t>
            </a:r>
            <a:r>
              <a:rPr lang="fa-IR" sz="2400" b="1" dirty="0" smtClean="0">
                <a:solidFill>
                  <a:srgbClr val="FF0000"/>
                </a:solidFill>
                <a:cs typeface="2  Davat" panose="00000400000000000000" pitchFamily="2" charset="-78"/>
              </a:rPr>
              <a:t> </a:t>
            </a:r>
            <a:r>
              <a:rPr lang="fa-IR" sz="2400" b="1" dirty="0">
                <a:solidFill>
                  <a:srgbClr val="FF0000"/>
                </a:solidFill>
                <a:cs typeface="2  Davat" panose="00000400000000000000" pitchFamily="2" charset="-78"/>
              </a:rPr>
              <a:t>– گروههای مددکاری اجتماعی</a:t>
            </a:r>
            <a:endParaRPr lang="en-US" sz="2400" b="1" dirty="0">
              <a:solidFill>
                <a:srgbClr val="FF0000"/>
              </a:solidFill>
              <a:cs typeface="2  Davat" panose="00000400000000000000" pitchFamily="2" charset="-78"/>
            </a:endParaRPr>
          </a:p>
          <a:p>
            <a:pPr marL="0" indent="0" algn="just">
              <a:buNone/>
            </a:pPr>
            <a:r>
              <a:rPr lang="fa-IR" sz="2400" b="1" dirty="0">
                <a:solidFill>
                  <a:schemeClr val="tx1"/>
                </a:solidFill>
                <a:cs typeface="2  Davat" panose="00000400000000000000" pitchFamily="2" charset="-78"/>
              </a:rPr>
              <a:t>گروههای مددکاری اجتماعی بسیار متنوع هستند و گاه به منظور راهنمایی اعضاء و گاهی هم جنبه حمایتی – توانبخشی به خود می گیرند. این گروهها معمولا از نوع گروههای بسته می باشند و بهتراست اعضای گروه باهم متجانس باشند تا نیل به اهداف گروهی امکان پذیر باشد. گروههای مددکاری اجتماعی به منظور فراهم کردن تجربیات آموزنده گروهی، رشد فکری، عاطفی، و اجتماعی مددجویان، کسب مهرتهای اجتماعی، و رشد استعدادها و قابلیتهای آنها تشکیل می گردد. این گروهها هم به مثابه گروههای مشاوره ای و روان درمانی، ملزم به رعایت بسیاری از اصول و قوانین اخلاقی هستند. به منظور توانبخشی معلولان جسمی، سالمندان، بیماران سرطانی، تالاسمی، و غیره گروههای مددکاری اجتماعی بسیار مفید هستند.</a:t>
            </a:r>
            <a:endParaRPr lang="en-US" sz="2400" b="1" dirty="0">
              <a:solidFill>
                <a:schemeClr val="tx1"/>
              </a:solidFill>
              <a:cs typeface="2  Davat" panose="00000400000000000000" pitchFamily="2" charset="-78"/>
            </a:endParaRPr>
          </a:p>
        </p:txBody>
      </p:sp>
      <p:sp>
        <p:nvSpPr>
          <p:cNvPr id="8" name="Content Placeholder 9"/>
          <p:cNvSpPr txBox="1">
            <a:spLocks/>
          </p:cNvSpPr>
          <p:nvPr/>
        </p:nvSpPr>
        <p:spPr>
          <a:xfrm>
            <a:off x="623454" y="4145643"/>
            <a:ext cx="8520545" cy="2260844"/>
          </a:xfrm>
          <a:prstGeom prst="rect">
            <a:avLst/>
          </a:prstGeom>
          <a:ln w="57150" cap="flat" cmpd="sng" algn="ctr">
            <a:solidFill>
              <a:srgbClr val="00B0F0"/>
            </a:solidFill>
            <a:prstDash val="solid"/>
          </a:ln>
        </p:spPr>
        <p:style>
          <a:lnRef idx="1">
            <a:schemeClr val="accent5"/>
          </a:lnRef>
          <a:fillRef idx="3">
            <a:schemeClr val="accent5"/>
          </a:fillRef>
          <a:effectRef idx="2">
            <a:schemeClr val="accent5"/>
          </a:effectRef>
          <a:fontRef idx="minor">
            <a:schemeClr val="lt1"/>
          </a:fontRef>
        </p:style>
        <p:txBody>
          <a:bodyPr>
            <a:normAutofit lnSpcReduction="10000"/>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lt1"/>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lt1"/>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lt1"/>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lt1"/>
                </a:solidFill>
                <a:latin typeface="+mn-lt"/>
                <a:ea typeface="+mn-ea"/>
                <a:cs typeface="+mn-cs"/>
              </a:defRPr>
            </a:lvl9pPr>
          </a:lstStyle>
          <a:p>
            <a:pPr marL="0" indent="0" algn="just">
              <a:buNone/>
            </a:pPr>
            <a:r>
              <a:rPr lang="fa-IR" sz="2400" b="1" dirty="0">
                <a:solidFill>
                  <a:srgbClr val="FF0000"/>
                </a:solidFill>
                <a:cs typeface="2  Davat" panose="00000400000000000000" pitchFamily="2" charset="-78"/>
              </a:rPr>
              <a:t>6</a:t>
            </a:r>
            <a:r>
              <a:rPr lang="fa-IR" sz="2400" b="1" dirty="0" smtClean="0">
                <a:solidFill>
                  <a:srgbClr val="FF0000"/>
                </a:solidFill>
                <a:cs typeface="2  Davat" panose="00000400000000000000" pitchFamily="2" charset="-78"/>
              </a:rPr>
              <a:t>- </a:t>
            </a:r>
            <a:r>
              <a:rPr lang="fa-IR" sz="2400" b="1" dirty="0">
                <a:solidFill>
                  <a:srgbClr val="FF0000"/>
                </a:solidFill>
                <a:cs typeface="2  Davat" panose="00000400000000000000" pitchFamily="2" charset="-78"/>
              </a:rPr>
              <a:t>گروههای خودیاری </a:t>
            </a:r>
            <a:endParaRPr lang="en-US" sz="2400" b="1" dirty="0">
              <a:solidFill>
                <a:srgbClr val="FF0000"/>
              </a:solidFill>
              <a:cs typeface="2  Davat" panose="00000400000000000000" pitchFamily="2" charset="-78"/>
            </a:endParaRPr>
          </a:p>
          <a:p>
            <a:pPr marL="0" indent="0" algn="just">
              <a:buNone/>
            </a:pPr>
            <a:r>
              <a:rPr lang="fa-IR" sz="2400" b="1" dirty="0">
                <a:solidFill>
                  <a:schemeClr val="tx1"/>
                </a:solidFill>
                <a:cs typeface="2  Davat" panose="00000400000000000000" pitchFamily="2" charset="-78"/>
              </a:rPr>
              <a:t>افرادی که بطور داوطلبانه دور هم جمع می گردند و مشکلات مشابهی هم دارند، گروه خودیار نامیده می شوند. هدف اصلی این گروهها حمایت اجتماعی از اعضای خودشان است. اعضای این نوع از گروهها به منظور حل مشکلات خانوادگی، پزشکی، عاطفی، روانی، و اجتماعی دور هم جمع می شوند و از یکدیگر حمایت می کنند. از این رو این گروهها، گروههای حمایت هم نامیده می شوند.</a:t>
            </a:r>
            <a:endParaRPr lang="en-US" sz="2400" b="1" dirty="0">
              <a:solidFill>
                <a:schemeClr val="tx1"/>
              </a:solidFill>
              <a:cs typeface="2  Davat" panose="00000400000000000000" pitchFamily="2" charset="-78"/>
            </a:endParaRPr>
          </a:p>
        </p:txBody>
      </p:sp>
    </p:spTree>
    <p:extLst>
      <p:ext uri="{BB962C8B-B14F-4D97-AF65-F5344CB8AC3E}">
        <p14:creationId xmlns:p14="http://schemas.microsoft.com/office/powerpoint/2010/main" val="378599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bg/>
                                          </p:spTgt>
                                        </p:tgtEl>
                                        <p:attrNameLst>
                                          <p:attrName>style.visibility</p:attrName>
                                        </p:attrNameLst>
                                      </p:cBhvr>
                                      <p:to>
                                        <p:strVal val="visible"/>
                                      </p:to>
                                    </p:set>
                                    <p:anim calcmode="lin" valueType="num">
                                      <p:cBhvr>
                                        <p:cTn id="7" dur="500" fill="hold"/>
                                        <p:tgtEl>
                                          <p:spTgt spid="7">
                                            <p:bg/>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bg/>
                                          </p:spTgt>
                                        </p:tgtEl>
                                        <p:attrNameLst>
                                          <p:attrName>ppt_y</p:attrName>
                                        </p:attrNameLst>
                                      </p:cBhvr>
                                      <p:tavLst>
                                        <p:tav tm="0">
                                          <p:val>
                                            <p:strVal val="#ppt_y"/>
                                          </p:val>
                                        </p:tav>
                                        <p:tav tm="100000">
                                          <p:val>
                                            <p:strVal val="#ppt_y"/>
                                          </p:val>
                                        </p:tav>
                                      </p:tavLst>
                                    </p:anim>
                                    <p:anim calcmode="lin" valueType="num">
                                      <p:cBhvr>
                                        <p:cTn id="9" dur="500" fill="hold"/>
                                        <p:tgtEl>
                                          <p:spTgt spid="7">
                                            <p:bg/>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bg/>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p:cTn id="25"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8">
                                            <p:bg/>
                                          </p:spTgt>
                                        </p:tgtEl>
                                        <p:attrNameLst>
                                          <p:attrName>style.visibility</p:attrName>
                                        </p:attrNameLst>
                                      </p:cBhvr>
                                      <p:to>
                                        <p:strVal val="visible"/>
                                      </p:to>
                                    </p:set>
                                    <p:anim calcmode="lin" valueType="num">
                                      <p:cBhvr>
                                        <p:cTn id="34" dur="500" fill="hold"/>
                                        <p:tgtEl>
                                          <p:spTgt spid="8">
                                            <p:bg/>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bg/>
                                          </p:spTgt>
                                        </p:tgtEl>
                                        <p:attrNameLst>
                                          <p:attrName>ppt_y</p:attrName>
                                        </p:attrNameLst>
                                      </p:cBhvr>
                                      <p:tavLst>
                                        <p:tav tm="0">
                                          <p:val>
                                            <p:strVal val="#ppt_y"/>
                                          </p:val>
                                        </p:tav>
                                        <p:tav tm="100000">
                                          <p:val>
                                            <p:strVal val="#ppt_y"/>
                                          </p:val>
                                        </p:tav>
                                      </p:tavLst>
                                    </p:anim>
                                    <p:anim calcmode="lin" valueType="num">
                                      <p:cBhvr>
                                        <p:cTn id="36" dur="500" fill="hold"/>
                                        <p:tgtEl>
                                          <p:spTgt spid="8">
                                            <p:bg/>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bg/>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bg/>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8">
                                            <p:txEl>
                                              <p:pRg st="0" end="0"/>
                                            </p:txEl>
                                          </p:spTgt>
                                        </p:tgtEl>
                                        <p:attrNameLst>
                                          <p:attrName>style.visibility</p:attrName>
                                        </p:attrNameLst>
                                      </p:cBhvr>
                                      <p:to>
                                        <p:strVal val="visible"/>
                                      </p:to>
                                    </p:set>
                                    <p:anim calcmode="lin" valueType="num">
                                      <p:cBhvr>
                                        <p:cTn id="43"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8">
                                            <p:txEl>
                                              <p:pRg st="1" end="1"/>
                                            </p:txEl>
                                          </p:spTgt>
                                        </p:tgtEl>
                                        <p:attrNameLst>
                                          <p:attrName>style.visibility</p:attrName>
                                        </p:attrNameLst>
                                      </p:cBhvr>
                                      <p:to>
                                        <p:strVal val="visible"/>
                                      </p:to>
                                    </p:set>
                                    <p:anim calcmode="lin" valueType="num">
                                      <p:cBhvr>
                                        <p:cTn id="52" dur="500" fill="hold"/>
                                        <p:tgtEl>
                                          <p:spTgt spid="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8">
                                            <p:txEl>
                                              <p:pRg st="1" end="1"/>
                                            </p:txEl>
                                          </p:spTgt>
                                        </p:tgtEl>
                                        <p:attrNameLst>
                                          <p:attrName>ppt_y</p:attrName>
                                        </p:attrNameLst>
                                      </p:cBhvr>
                                      <p:tavLst>
                                        <p:tav tm="0">
                                          <p:val>
                                            <p:strVal val="#ppt_y"/>
                                          </p:val>
                                        </p:tav>
                                        <p:tav tm="100000">
                                          <p:val>
                                            <p:strVal val="#ppt_y"/>
                                          </p:val>
                                        </p:tav>
                                      </p:tavLst>
                                    </p:anim>
                                    <p:anim calcmode="lin" valueType="num">
                                      <p:cBhvr>
                                        <p:cTn id="54" dur="500" fill="hold"/>
                                        <p:tgtEl>
                                          <p:spTgt spid="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E625F7-30F3-442E-9D6A-033192B5546A}" type="slidenum">
              <a:rPr lang="en-US" smtClean="0"/>
              <a:t>7</a:t>
            </a:fld>
            <a:endParaRPr lang="en-US"/>
          </a:p>
        </p:txBody>
      </p:sp>
      <p:sp>
        <p:nvSpPr>
          <p:cNvPr id="3" name="Rectangle 2"/>
          <p:cNvSpPr/>
          <p:nvPr/>
        </p:nvSpPr>
        <p:spPr>
          <a:xfrm>
            <a:off x="1613140" y="1168165"/>
            <a:ext cx="7539487" cy="2431435"/>
          </a:xfrm>
          <a:prstGeom prst="rect">
            <a:avLst/>
          </a:prstGeom>
        </p:spPr>
        <p:txBody>
          <a:bodyPr wrap="square">
            <a:spAutoFit/>
          </a:bodyPr>
          <a:lstStyle/>
          <a:p>
            <a:pPr algn="ctr" rtl="1">
              <a:spcAft>
                <a:spcPts val="0"/>
              </a:spcAft>
              <a:tabLst>
                <a:tab pos="2971800" algn="ctr"/>
                <a:tab pos="5943600" algn="r"/>
              </a:tabLst>
            </a:pPr>
            <a:r>
              <a:rPr lang="fa-IR" sz="3600" dirty="0">
                <a:solidFill>
                  <a:srgbClr val="FF0000"/>
                </a:solidFill>
                <a:latin typeface="Calibri" panose="020F0502020204030204" pitchFamily="34" charset="0"/>
                <a:ea typeface="Calibri" panose="020F0502020204030204" pitchFamily="34" charset="0"/>
                <a:cs typeface="B Titr" panose="00000700000000000000" pitchFamily="2" charset="-78"/>
              </a:rPr>
              <a:t>برای دانلود نسخه کامل </a:t>
            </a:r>
            <a:r>
              <a:rPr lang="en-US" sz="3600" dirty="0" err="1" smtClean="0">
                <a:solidFill>
                  <a:srgbClr val="FF0000"/>
                </a:solidFill>
                <a:latin typeface="Calibri" panose="020F0502020204030204" pitchFamily="34" charset="0"/>
                <a:ea typeface="Calibri" panose="020F0502020204030204" pitchFamily="34" charset="0"/>
                <a:cs typeface="B Titr" panose="00000700000000000000" pitchFamily="2" charset="-78"/>
              </a:rPr>
              <a:t>این</a:t>
            </a:r>
            <a:r>
              <a:rPr lang="en-US" sz="3600" dirty="0" smtClean="0">
                <a:solidFill>
                  <a:srgbClr val="FF0000"/>
                </a:solidFill>
                <a:latin typeface="Calibri" panose="020F0502020204030204" pitchFamily="34" charset="0"/>
                <a:ea typeface="Calibri" panose="020F0502020204030204" pitchFamily="34" charset="0"/>
                <a:cs typeface="B Titr" panose="00000700000000000000" pitchFamily="2" charset="-78"/>
              </a:rPr>
              <a:t> </a:t>
            </a:r>
            <a:r>
              <a:rPr lang="en-US" sz="3600" dirty="0" err="1" smtClean="0">
                <a:solidFill>
                  <a:srgbClr val="FF0000"/>
                </a:solidFill>
                <a:latin typeface="Calibri" panose="020F0502020204030204" pitchFamily="34" charset="0"/>
                <a:ea typeface="Calibri" panose="020F0502020204030204" pitchFamily="34" charset="0"/>
                <a:cs typeface="B Titr" panose="00000700000000000000" pitchFamily="2" charset="-78"/>
              </a:rPr>
              <a:t>فایل</a:t>
            </a:r>
            <a:r>
              <a:rPr lang="en-US" sz="3600" dirty="0" smtClean="0">
                <a:solidFill>
                  <a:srgbClr val="FF0000"/>
                </a:solidFill>
                <a:latin typeface="Calibri" panose="020F0502020204030204" pitchFamily="34" charset="0"/>
                <a:ea typeface="Calibri" panose="020F0502020204030204" pitchFamily="34" charset="0"/>
                <a:cs typeface="B Titr" panose="00000700000000000000" pitchFamily="2" charset="-78"/>
              </a:rPr>
              <a:t> </a:t>
            </a:r>
            <a:r>
              <a:rPr lang="fa-IR" sz="3600" dirty="0" smtClean="0">
                <a:solidFill>
                  <a:srgbClr val="FF0000"/>
                </a:solidFill>
                <a:latin typeface="Calibri" panose="020F0502020204030204" pitchFamily="34" charset="0"/>
                <a:ea typeface="Calibri" panose="020F0502020204030204" pitchFamily="34" charset="0"/>
                <a:cs typeface="B Titr" panose="00000700000000000000" pitchFamily="2" charset="-78"/>
              </a:rPr>
              <a:t>از </a:t>
            </a:r>
            <a:r>
              <a:rPr lang="fa-IR" sz="3600" dirty="0">
                <a:solidFill>
                  <a:srgbClr val="FF0000"/>
                </a:solidFill>
                <a:latin typeface="Calibri" panose="020F0502020204030204" pitchFamily="34" charset="0"/>
                <a:ea typeface="Calibri" panose="020F0502020204030204" pitchFamily="34" charset="0"/>
                <a:cs typeface="B Titr" panose="00000700000000000000" pitchFamily="2" charset="-78"/>
              </a:rPr>
              <a:t>سایت </a:t>
            </a:r>
            <a:r>
              <a:rPr lang="fa-IR" sz="3600" dirty="0">
                <a:solidFill>
                  <a:srgbClr val="FF0000"/>
                </a:solidFill>
                <a:latin typeface="Calibri" panose="020F0502020204030204" pitchFamily="34" charset="0"/>
                <a:ea typeface="Calibri" panose="020F0502020204030204" pitchFamily="34" charset="0"/>
                <a:cs typeface="B Titr" panose="00000700000000000000" pitchFamily="2" charset="-78"/>
                <a:hlinkClick r:id="rId2"/>
              </a:rPr>
              <a:t>خودکار آبی دات کام </a:t>
            </a:r>
            <a:r>
              <a:rPr lang="fa-IR" sz="3600" dirty="0">
                <a:solidFill>
                  <a:srgbClr val="FF0000"/>
                </a:solidFill>
                <a:latin typeface="Calibri" panose="020F0502020204030204" pitchFamily="34" charset="0"/>
                <a:ea typeface="Calibri" panose="020F0502020204030204" pitchFamily="34" charset="0"/>
                <a:cs typeface="B Titr" panose="00000700000000000000" pitchFamily="2" charset="-78"/>
              </a:rPr>
              <a:t>می توانید از لینک زیر استفاده کنید : </a:t>
            </a:r>
            <a:endParaRPr lang="en-US" sz="4400" dirty="0">
              <a:latin typeface="Calibri" panose="020F0502020204030204" pitchFamily="34" charset="0"/>
              <a:ea typeface="Calibri" panose="020F0502020204030204" pitchFamily="34" charset="0"/>
              <a:cs typeface="Arial" panose="020B0604020202020204" pitchFamily="34" charset="0"/>
            </a:endParaRPr>
          </a:p>
          <a:p>
            <a:pPr algn="ctr" rtl="1">
              <a:spcAft>
                <a:spcPts val="0"/>
              </a:spcAft>
              <a:tabLst>
                <a:tab pos="2971800" algn="ctr"/>
                <a:tab pos="5943600" algn="r"/>
              </a:tabLst>
            </a:pPr>
            <a:r>
              <a:rPr lang="fa-IR" sz="4400" u="sng" dirty="0">
                <a:solidFill>
                  <a:srgbClr val="0070C0"/>
                </a:solidFill>
                <a:latin typeface="Calibri" panose="020F0502020204030204" pitchFamily="34" charset="0"/>
                <a:ea typeface="Calibri" panose="020F0502020204030204" pitchFamily="34" charset="0"/>
                <a:cs typeface="B Titr" panose="00000700000000000000" pitchFamily="2" charset="-78"/>
                <a:hlinkClick r:id="rId3"/>
              </a:rPr>
              <a:t>دانلود نسخه کامل</a:t>
            </a:r>
            <a:endParaRPr lang="en-US" sz="44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64186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rial">
      <a:majorFont>
        <a:latin typeface="Aria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rial">
      <a:majorFont>
        <a:latin typeface="Aria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DCE864F3-A1EC-4046-9110-1C72B133CC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0</TotalTime>
  <Words>652</Words>
  <Application>Microsoft Office PowerPoint</Application>
  <PresentationFormat>Widescreen</PresentationFormat>
  <Paragraphs>33</Paragraphs>
  <Slides>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vt:i4>
      </vt:variant>
    </vt:vector>
  </HeadingPairs>
  <TitlesOfParts>
    <vt:vector size="17" baseType="lpstr">
      <vt:lpstr>B Nikoo</vt:lpstr>
      <vt:lpstr>2  Davat</vt:lpstr>
      <vt:lpstr>Calibri</vt:lpstr>
      <vt:lpstr>B Titr</vt:lpstr>
      <vt:lpstr>Arial</vt:lpstr>
      <vt:lpstr>Trebuchet MS</vt:lpstr>
      <vt:lpstr>B Nazanin</vt:lpstr>
      <vt:lpstr>Wingdings 3</vt:lpstr>
      <vt:lpstr>IranNastaliq</vt:lpstr>
      <vt:lpstr>Facet</vt:lpstr>
      <vt:lpstr>PowerPoint Presentation</vt:lpstr>
      <vt:lpstr>PowerPoint Presentation</vt:lpstr>
      <vt:lpstr>PowerPoint Presentation</vt:lpstr>
      <vt:lpstr>PowerPoint Presentation</vt:lpstr>
      <vt:lpstr>3- گروههای راهنمایی این گروهها به منظور راهنمایی و آموزش افراد تشکیل می شود و هدف عمده آن یادگیری، کسب بصیرت و بینش، و رسیدن به خود رهبری و کمال است. ساختاراین نوع از گروهها بیشتر شبیه کلاسهای درسی و کارگاههای آموزشی است و موضوعهای آن بسیار متنوع می باشد. موضوعهایی مثل معیارهای انتخاب همسر، روابط صحیح با همسر، کنترل اضطراب از امتحان، کاهش کمرویی و غیره در این نوع از گروهها مورد توجه است. در این گروهها جهت افزایش کیفیت آموزش اعضاء از ابزارهایی مثل بروشور، جزوات، مجلات، کتابها، اسلاید، نوارهای کاست و ویدئویی، ویدئو پروژکتورو غیره استفاده می شود.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2015-10-05T11:48:53Z</dcterms:created>
  <dcterms:modified xsi:type="dcterms:W3CDTF">2018-04-16T11:30:50Z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TC034605209991</vt:lpwstr>
  </property>
</Properties>
</file>